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1"/>
  </p:notesMasterIdLst>
  <p:sldIdLst>
    <p:sldId id="256" r:id="rId2"/>
    <p:sldId id="270" r:id="rId3"/>
    <p:sldId id="264" r:id="rId4"/>
    <p:sldId id="258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02" autoAdjust="0"/>
  </p:normalViewPr>
  <p:slideViewPr>
    <p:cSldViewPr snapToGrid="0">
      <p:cViewPr varScale="1">
        <p:scale>
          <a:sx n="77" d="100"/>
          <a:sy n="77" d="100"/>
        </p:scale>
        <p:origin x="8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D765F-F0DD-4709-9160-747CBE2D34EA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A1E75-560F-4065-A367-6BAB24EA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cannot last more than 7 minutes: </a:t>
            </a:r>
            <a:r>
              <a:rPr lang="en-US"/>
              <a:t>symposium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1E75-560F-4065-A367-6BAB24EAC3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Hyperalkaline=</a:t>
            </a:r>
            <a:r>
              <a:rPr lang="en-US" dirty="0" err="1"/>
              <a:t>serp</a:t>
            </a:r>
            <a:r>
              <a:rPr lang="en-US" dirty="0"/>
              <a:t> lead into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1E75-560F-4065-A367-6BAB24EAC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9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Serp</a:t>
            </a:r>
            <a:r>
              <a:rPr lang="en-US" dirty="0">
                <a:sym typeface="Wingdings" panose="05000000000000000000" pitchFamily="2" charset="2"/>
              </a:rPr>
              <a:t> hydrogen ox, methanotrophy, </a:t>
            </a:r>
            <a:r>
              <a:rPr lang="en-US" dirty="0" err="1">
                <a:sym typeface="Wingdings" panose="05000000000000000000" pitchFamily="2" charset="2"/>
              </a:rPr>
              <a:t>methanogensis</a:t>
            </a:r>
            <a:r>
              <a:rPr lang="en-US" dirty="0">
                <a:sym typeface="Wingdings" panose="05000000000000000000" pitchFamily="2" charset="2"/>
              </a:rPr>
              <a:t> biomass for </a:t>
            </a:r>
            <a:r>
              <a:rPr lang="en-US" dirty="0" err="1">
                <a:sym typeface="Wingdings" panose="05000000000000000000" pitchFamily="2" charset="2"/>
              </a:rPr>
              <a:t>heterotrophyshumait</a:t>
            </a:r>
            <a:r>
              <a:rPr lang="en-US" dirty="0">
                <a:sym typeface="Wingdings" panose="05000000000000000000" pitchFamily="2" charset="2"/>
              </a:rPr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1E75-560F-4065-A367-6BAB24EAC3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1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1E75-560F-4065-A367-6BAB24EAC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1E75-560F-4065-A367-6BAB24EAC3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7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mineral: co2</a:t>
            </a:r>
            <a:r>
              <a:rPr lang="en-US" dirty="0">
                <a:sym typeface="Wingdings" panose="05000000000000000000" pitchFamily="2" charset="2"/>
              </a:rPr>
              <a:t>caco3 lower pH, increased O.D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1E75-560F-4065-A367-6BAB24EAC3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Colony 4:  unclear, potential mixed community,  colony 2: definitely gram negative, large red thing is not a cell, potentially a cell cluster or mineral from the 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A1E75-560F-4065-A367-6BAB24EAC3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3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757E3AA-0423-4B27-A893-90D2A713F49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9AA587-BFA9-4D53-AD54-343672CC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0C3A-80CB-4528-9321-693FC9A8C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Habitability of Serpentinization-hosted ecosystems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61BE0-4E88-4356-8022-06036A7C7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Taylor Walton, Alta Howells, Dr. Everett Shock</a:t>
            </a:r>
          </a:p>
          <a:p>
            <a:r>
              <a:rPr lang="en-US" sz="2400" dirty="0"/>
              <a:t>Arizona Space Grant Symposium April 13</a:t>
            </a:r>
            <a:r>
              <a:rPr lang="en-US" sz="2400" baseline="30000" dirty="0"/>
              <a:t>th</a:t>
            </a:r>
            <a:r>
              <a:rPr lang="en-US" sz="240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627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A55C-3483-4C1F-97AD-63CDCEF6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D15D-12C5-45DF-B3A4-B1B0C1167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Using a culture-dependent approach, we aim to determine the biotic and abiotic effect on pH using microbial growth media designed for a hyperalkaline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This is done in order to determine an effective buffering system for hyperalkaline growth media by isolating a microbe actively growing pH &gt;11.0.</a:t>
            </a:r>
          </a:p>
        </p:txBody>
      </p:sp>
    </p:spTree>
    <p:extLst>
      <p:ext uri="{BB962C8B-B14F-4D97-AF65-F5344CB8AC3E}">
        <p14:creationId xmlns:p14="http://schemas.microsoft.com/office/powerpoint/2010/main" val="28529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CA21-C029-400F-AA9B-EC578605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9" y="234420"/>
            <a:ext cx="10772775" cy="896966"/>
          </a:xfrm>
        </p:spPr>
        <p:txBody>
          <a:bodyPr>
            <a:normAutofit/>
          </a:bodyPr>
          <a:lstStyle/>
          <a:p>
            <a:r>
              <a:rPr lang="en-US" dirty="0"/>
              <a:t>Environmental observations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85FB764-513E-40E6-AF6F-585080207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16" y="1470696"/>
            <a:ext cx="5089863" cy="3916607"/>
          </a:xfrm>
          <a:prstGeom prst="rect">
            <a:avLst/>
          </a:prstGeom>
        </p:spPr>
      </p:pic>
      <p:pic>
        <p:nvPicPr>
          <p:cNvPr id="6" name="Picture 5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3D899B51-2546-424B-A375-1355C88DE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" y="1282331"/>
            <a:ext cx="5495492" cy="41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1BEA-AC81-4ED1-8509-7EB11986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9" y="224731"/>
            <a:ext cx="10772775" cy="855404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797B9D-BE1B-473B-B3B1-4E0963225FC3}"/>
              </a:ext>
            </a:extLst>
          </p:cNvPr>
          <p:cNvSpPr txBox="1"/>
          <p:nvPr/>
        </p:nvSpPr>
        <p:spPr>
          <a:xfrm>
            <a:off x="373309" y="1037648"/>
            <a:ext cx="1125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Phase 1: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Determining biotic and abiotic influence on pH over time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Measuring Optical density and pH over time, performed in triplicate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DD92516-1D5E-4D72-A84C-E342BBE621E1}"/>
              </a:ext>
            </a:extLst>
          </p:cNvPr>
          <p:cNvSpPr txBox="1"/>
          <p:nvPr/>
        </p:nvSpPr>
        <p:spPr>
          <a:xfrm>
            <a:off x="613029" y="2257681"/>
            <a:ext cx="200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C= Control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E= Enrichment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C8CFEF4B-CE69-4A80-A24E-557B64F73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2" y="2083646"/>
            <a:ext cx="6884967" cy="1829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D5652-036D-48F4-B048-3F1CE16A04A2}"/>
              </a:ext>
            </a:extLst>
          </p:cNvPr>
          <p:cNvSpPr txBox="1"/>
          <p:nvPr/>
        </p:nvSpPr>
        <p:spPr>
          <a:xfrm>
            <a:off x="566093" y="4035502"/>
            <a:ext cx="1105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Phase 2: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Maintain growth and attempt to isolate a microbe for further study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CD3DC39A-1632-4381-864F-5484F5E40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19" y="4539748"/>
            <a:ext cx="8393961" cy="21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EE77-0D61-44C5-8685-436E30E8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9" y="197023"/>
            <a:ext cx="10772775" cy="910822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B1601-C74E-477B-8406-4235C8E91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12" y="1651820"/>
            <a:ext cx="5364363" cy="3555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DC9416-F424-4A80-9CF5-1FC8CF0B7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6" y="1650492"/>
            <a:ext cx="5366365" cy="3557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00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0CFC-DD21-416E-A47F-7A773A52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982" y="308535"/>
            <a:ext cx="3839818" cy="676918"/>
          </a:xfrm>
        </p:spPr>
        <p:txBody>
          <a:bodyPr/>
          <a:lstStyle/>
          <a:p>
            <a:r>
              <a:rPr lang="en-US" sz="4800" dirty="0"/>
              <a:t>Results phase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38E4D6-172D-49A0-9C70-F5E08A0CC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1120877"/>
            <a:ext cx="3398520" cy="451792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pH was not kept &gt;11.0 in either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pH of inoculate decreased 1.6x faster than the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O.D increased in both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O.D of inoculate increase 1.5x faster than the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ECF5F4C8-E65B-4613-8773-7D601C944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7" y="3691036"/>
            <a:ext cx="5107117" cy="2795111"/>
          </a:xfrm>
          <a:prstGeom prst="rect">
            <a:avLst/>
          </a:prstGeom>
        </p:spPr>
      </p:pic>
      <p:pic>
        <p:nvPicPr>
          <p:cNvPr id="6" name="Picture 5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5BBEAE35-4E4D-4849-91CA-36D66F019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7" y="308535"/>
            <a:ext cx="5107117" cy="29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83130A-7433-4564-A12A-954FC9DB1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985453"/>
            <a:ext cx="3398520" cy="556401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Gram staining indicates that microbial growth was successful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Colony 2 has a significant presence of gram –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Colony 4 is a possible mixed community.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Neither colony indicates if single isolates were captured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E09F83-6BA8-4ADF-8332-F5492F0C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982" y="308535"/>
            <a:ext cx="3751372" cy="676918"/>
          </a:xfrm>
        </p:spPr>
        <p:txBody>
          <a:bodyPr/>
          <a:lstStyle/>
          <a:p>
            <a:r>
              <a:rPr lang="en-US" sz="4800" dirty="0"/>
              <a:t>Results phase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716A2-E448-4E27-AC50-32D3580F8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" y="126548"/>
            <a:ext cx="3730752" cy="3200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699C8-A930-45E6-81D6-9BCC230A67FE}"/>
              </a:ext>
            </a:extLst>
          </p:cNvPr>
          <p:cNvCxnSpPr>
            <a:cxnSpLocks/>
          </p:cNvCxnSpPr>
          <p:nvPr/>
        </p:nvCxnSpPr>
        <p:spPr>
          <a:xfrm>
            <a:off x="2354312" y="937190"/>
            <a:ext cx="386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8E80EB-5FBE-4CCB-89F3-CDC9695A3DEC}"/>
              </a:ext>
            </a:extLst>
          </p:cNvPr>
          <p:cNvSpPr txBox="1"/>
          <p:nvPr/>
        </p:nvSpPr>
        <p:spPr>
          <a:xfrm>
            <a:off x="2251185" y="675528"/>
            <a:ext cx="541127" cy="28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 um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1AFAE3-08EE-4094-8CC0-DF9AA6A85319}"/>
              </a:ext>
            </a:extLst>
          </p:cNvPr>
          <p:cNvGrpSpPr/>
          <p:nvPr/>
        </p:nvGrpSpPr>
        <p:grpSpPr>
          <a:xfrm>
            <a:off x="3717846" y="3514114"/>
            <a:ext cx="3730752" cy="3200400"/>
            <a:chOff x="2735885" y="3312126"/>
            <a:chExt cx="4463101" cy="35370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B24023-0088-43D7-9815-32E53001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885" y="3312126"/>
              <a:ext cx="4463101" cy="3537097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7FDC0E-B74A-41C6-BB0C-8EAA173032EC}"/>
                </a:ext>
              </a:extLst>
            </p:cNvPr>
            <p:cNvCxnSpPr>
              <a:cxnSpLocks/>
            </p:cNvCxnSpPr>
            <p:nvPr/>
          </p:nvCxnSpPr>
          <p:spPr>
            <a:xfrm>
              <a:off x="5457825" y="6313170"/>
              <a:ext cx="46101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4CFA62-8E89-4070-B517-2A567B676277}"/>
                </a:ext>
              </a:extLst>
            </p:cNvPr>
            <p:cNvSpPr txBox="1"/>
            <p:nvPr/>
          </p:nvSpPr>
          <p:spPr>
            <a:xfrm>
              <a:off x="5416460" y="5961937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20um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FDC23A-93BD-4484-B421-F5DF9C99681F}"/>
              </a:ext>
            </a:extLst>
          </p:cNvPr>
          <p:cNvSpPr txBox="1"/>
          <p:nvPr/>
        </p:nvSpPr>
        <p:spPr>
          <a:xfrm>
            <a:off x="3984174" y="567858"/>
            <a:ext cx="311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Colony 4: 8 days growth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AAEE8-1BA8-41B6-A3D9-2850D42FD107}"/>
              </a:ext>
            </a:extLst>
          </p:cNvPr>
          <p:cNvSpPr txBox="1"/>
          <p:nvPr/>
        </p:nvSpPr>
        <p:spPr>
          <a:xfrm>
            <a:off x="540461" y="4381719"/>
            <a:ext cx="311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Colony 2: 7 days growth</a:t>
            </a:r>
          </a:p>
        </p:txBody>
      </p:sp>
    </p:spTree>
    <p:extLst>
      <p:ext uri="{BB962C8B-B14F-4D97-AF65-F5344CB8AC3E}">
        <p14:creationId xmlns:p14="http://schemas.microsoft.com/office/powerpoint/2010/main" val="66162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F45A-6982-475D-B2D8-28862C61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48589"/>
            <a:ext cx="10772775" cy="931546"/>
          </a:xfrm>
        </p:spPr>
        <p:txBody>
          <a:bodyPr/>
          <a:lstStyle/>
          <a:p>
            <a:r>
              <a:rPr lang="en-US" dirty="0"/>
              <a:t>Early 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65FC-2C33-4027-A975-003B3924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45907"/>
            <a:ext cx="10753725" cy="3766185"/>
          </a:xfrm>
        </p:spPr>
        <p:txBody>
          <a:bodyPr numCol="1">
            <a:normAutofit/>
          </a:bodyPr>
          <a:lstStyle/>
          <a:p>
            <a:pPr>
              <a:buFont typeface="Calibri Light" panose="020F0302020204030204" pitchFamily="34" charset="0"/>
              <a:buChar char="•"/>
            </a:pPr>
            <a:r>
              <a:rPr lang="en-US" sz="2600" dirty="0"/>
              <a:t> Phase 1 indicated that current microbial growth media not optimized to maintain pH &gt;11.0 in both abiotic and biotic conditions</a:t>
            </a:r>
          </a:p>
          <a:p>
            <a:pPr lvl="5">
              <a:buFont typeface="Calibri Light" panose="020F0302020204030204" pitchFamily="34" charset="0"/>
              <a:buChar char="•"/>
            </a:pPr>
            <a:r>
              <a:rPr lang="en-US" sz="2400" dirty="0"/>
              <a:t> thermodynamic modeling could determine possible mineral precipitation</a:t>
            </a:r>
          </a:p>
          <a:p>
            <a:pPr>
              <a:buFont typeface="Calibri Light" panose="020F0302020204030204" pitchFamily="34" charset="0"/>
              <a:buChar char="•"/>
            </a:pPr>
            <a:r>
              <a:rPr lang="en-US" sz="2600" dirty="0"/>
              <a:t>Phase 2 indicated successful microbial growth visualized with the gram stain</a:t>
            </a:r>
          </a:p>
          <a:p>
            <a:pPr lvl="5">
              <a:buFont typeface="Calibri Light" panose="020F0302020204030204" pitchFamily="34" charset="0"/>
              <a:buChar char="•"/>
            </a:pPr>
            <a:r>
              <a:rPr lang="en-US" sz="2400" dirty="0"/>
              <a:t>DNA analyses could determine the identity of the plate communities. </a:t>
            </a:r>
          </a:p>
          <a:p>
            <a:pPr lvl="1">
              <a:buFont typeface="Calibri Light" panose="020F0302020204030204" pitchFamily="34" charset="0"/>
              <a:buChar char="•"/>
            </a:pPr>
            <a:r>
              <a:rPr lang="en-US" sz="2600" dirty="0"/>
              <a:t>Future work includes optimizing growth conditions using modeling data, DNA analyses to determine identity of community, and isolation to determine effective buffering system</a:t>
            </a:r>
          </a:p>
        </p:txBody>
      </p:sp>
    </p:spTree>
    <p:extLst>
      <p:ext uri="{BB962C8B-B14F-4D97-AF65-F5344CB8AC3E}">
        <p14:creationId xmlns:p14="http://schemas.microsoft.com/office/powerpoint/2010/main" val="22051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F4CB-72F6-4034-882E-E1CE2940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8" y="160591"/>
            <a:ext cx="10772775" cy="677884"/>
          </a:xfrm>
        </p:spPr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BB17-C0C2-4131-866B-847023DD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1973426"/>
            <a:ext cx="10753725" cy="43850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ASU/NASA Space Grant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GEOPIG Research group, Dr. Shock and Alta Howells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Rock Powered Life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E07525A4-87B2-4167-ADA3-ECC4AE12B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3" y="2367415"/>
            <a:ext cx="7091516" cy="951445"/>
          </a:xfrm>
          <a:prstGeom prst="rect">
            <a:avLst/>
          </a:prstGeom>
        </p:spPr>
      </p:pic>
      <p:pic>
        <p:nvPicPr>
          <p:cNvPr id="7" name="Picture 6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B2D9F901-D035-4BA0-864C-A3450CD82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3" y="3907472"/>
            <a:ext cx="5409058" cy="586628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D8E0AF75-B3D2-4028-83F7-5CAC22BAD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53" y="2272344"/>
            <a:ext cx="1274353" cy="105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985AD-C251-4C65-8920-077E75A73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3" y="5210647"/>
            <a:ext cx="2087707" cy="8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0188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409</TotalTime>
  <Words>399</Words>
  <Application>Microsoft Office PowerPoint</Application>
  <PresentationFormat>Widescreen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Metropolitan</vt:lpstr>
      <vt:lpstr>Habitability of Serpentinization-hosted ecosystems</vt:lpstr>
      <vt:lpstr>Aim</vt:lpstr>
      <vt:lpstr>Environmental observations</vt:lpstr>
      <vt:lpstr>Methods</vt:lpstr>
      <vt:lpstr>Methods</vt:lpstr>
      <vt:lpstr>Results phase 1</vt:lpstr>
      <vt:lpstr>Results phase 2</vt:lpstr>
      <vt:lpstr>Early conclusions and 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Habitability of Serpentinization-hosted eocsystems</dc:title>
  <dc:creator>Taylor Walton (Student)</dc:creator>
  <cp:lastModifiedBy>Taylor Walton (Student)</cp:lastModifiedBy>
  <cp:revision>63</cp:revision>
  <dcterms:created xsi:type="dcterms:W3CDTF">2019-03-19T19:23:41Z</dcterms:created>
  <dcterms:modified xsi:type="dcterms:W3CDTF">2019-04-02T04:57:45Z</dcterms:modified>
</cp:coreProperties>
</file>